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BA59CC4-3E11-4419-A67D-800E181AAF76}">
          <p14:sldIdLst>
            <p14:sldId id="256"/>
            <p14:sldId id="257"/>
          </p14:sldIdLst>
        </p14:section>
        <p14:section name="Power BI - 报表内容释义" id="{543F408F-FE56-4CF3-911D-148A5ED31678}">
          <p14:sldIdLst>
            <p14:sldId id="25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59"/>
            <p14:sldId id="270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5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69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40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1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0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9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10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9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8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13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1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84AEB-6308-4365-9749-4927E00DDB58}" type="datetimeFigureOut">
              <a:rPr lang="zh-CN" altLang="en-US" smtClean="0"/>
              <a:t>2017/1/13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D2512-43AF-4FC6-B2E6-C140BCF5C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5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POC</a:t>
            </a:r>
            <a:r>
              <a:rPr lang="zh-CN" altLang="en-US"/>
              <a:t>演示说明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雅诗兰黛</a:t>
            </a:r>
            <a:r>
              <a:rPr lang="en-US" altLang="zh-CN" dirty="0"/>
              <a:t>-201612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891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门店订单分析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35" y="1025236"/>
            <a:ext cx="7560000" cy="50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757" y="1592362"/>
            <a:ext cx="2121219" cy="461665"/>
          </a:xfrm>
          <a:prstGeom prst="wedgeRectCallout">
            <a:avLst>
              <a:gd name="adj1" fmla="val 79351"/>
              <a:gd name="adj2" fmla="val 13913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日期切片，对本页面生效；只能单选；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080789" y="702070"/>
            <a:ext cx="4606658" cy="646331"/>
          </a:xfrm>
          <a:prstGeom prst="wedgeRectCallout">
            <a:avLst>
              <a:gd name="adj1" fmla="val -64813"/>
              <a:gd name="adj2" fmla="val 2310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柱状图代表交易总量累计（</a:t>
            </a:r>
            <a:r>
              <a:rPr lang="en-US" altLang="zh-CN" dirty="0"/>
              <a:t>MTD</a:t>
            </a:r>
            <a:r>
              <a:rPr lang="zh-CN" altLang="en-US" dirty="0"/>
              <a:t>），折线图代表当日交易总量</a:t>
            </a:r>
            <a:endParaRPr lang="en-US" altLang="zh-CN" dirty="0"/>
          </a:p>
          <a:p>
            <a:r>
              <a:rPr lang="zh-CN" altLang="en-US" dirty="0"/>
              <a:t>横坐标可按省</a:t>
            </a:r>
            <a:r>
              <a:rPr lang="en-US" altLang="zh-CN" dirty="0"/>
              <a:t>-</a:t>
            </a:r>
            <a:r>
              <a:rPr lang="zh-CN" altLang="en-US" dirty="0"/>
              <a:t>市</a:t>
            </a:r>
            <a:r>
              <a:rPr lang="en-US" altLang="zh-CN" dirty="0"/>
              <a:t>-</a:t>
            </a:r>
            <a:r>
              <a:rPr lang="zh-CN" altLang="en-US" dirty="0"/>
              <a:t>门店层次下钻；</a:t>
            </a:r>
            <a:endParaRPr lang="en-US" altLang="zh-CN" dirty="0"/>
          </a:p>
          <a:p>
            <a:r>
              <a:rPr lang="zh-CN" altLang="en-US" dirty="0"/>
              <a:t>点击柱或折线，高亮显示，并可筛选其他图表中的内容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4429" y="4786355"/>
            <a:ext cx="2215006" cy="1938992"/>
          </a:xfrm>
          <a:prstGeom prst="wedgeRectCallout">
            <a:avLst>
              <a:gd name="adj1" fmla="val 79205"/>
              <a:gd name="adj2" fmla="val -3504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显示</a:t>
            </a:r>
            <a:r>
              <a:rPr lang="en-US" altLang="zh-CN" dirty="0"/>
              <a:t>IPT</a:t>
            </a:r>
            <a:r>
              <a:rPr lang="zh-CN" altLang="en-US" dirty="0"/>
              <a:t>和</a:t>
            </a:r>
            <a:r>
              <a:rPr lang="en-US" altLang="zh-CN" dirty="0"/>
              <a:t>AUS</a:t>
            </a:r>
            <a:r>
              <a:rPr lang="zh-CN" altLang="en-US" dirty="0"/>
              <a:t>的累计值（</a:t>
            </a:r>
            <a:r>
              <a:rPr lang="en-US" altLang="zh-CN" dirty="0"/>
              <a:t>MTD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zh-CN" altLang="en-US" dirty="0"/>
              <a:t>柱状图总高度是当日订单总数；分色块标识了</a:t>
            </a:r>
            <a:r>
              <a:rPr lang="en-US" altLang="zh-CN" dirty="0"/>
              <a:t>IPT=1</a:t>
            </a:r>
            <a:r>
              <a:rPr lang="zh-CN" altLang="en-US" dirty="0"/>
              <a:t>、</a:t>
            </a:r>
            <a:r>
              <a:rPr lang="en-US" altLang="zh-CN" dirty="0"/>
              <a:t>IPT&gt;3</a:t>
            </a:r>
            <a:r>
              <a:rPr lang="zh-CN" altLang="en-US" dirty="0"/>
              <a:t>、</a:t>
            </a:r>
            <a:r>
              <a:rPr lang="en-US" altLang="zh-CN" dirty="0"/>
              <a:t>IPT-Other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折线代表</a:t>
            </a:r>
            <a:r>
              <a:rPr lang="en-US" altLang="zh-CN" dirty="0"/>
              <a:t>AUS</a:t>
            </a:r>
            <a:r>
              <a:rPr lang="zh-CN" altLang="en-US" dirty="0"/>
              <a:t>的平均值；</a:t>
            </a:r>
            <a:endParaRPr lang="en-US" altLang="zh-CN" dirty="0"/>
          </a:p>
          <a:p>
            <a:r>
              <a:rPr lang="zh-CN" altLang="en-US" dirty="0"/>
              <a:t>横坐标可按省</a:t>
            </a:r>
            <a:r>
              <a:rPr lang="en-US" altLang="zh-CN" dirty="0"/>
              <a:t>-</a:t>
            </a:r>
            <a:r>
              <a:rPr lang="zh-CN" altLang="en-US" dirty="0"/>
              <a:t>市</a:t>
            </a:r>
            <a:r>
              <a:rPr lang="en-US" altLang="zh-CN" dirty="0"/>
              <a:t>-</a:t>
            </a:r>
            <a:r>
              <a:rPr lang="zh-CN" altLang="en-US" dirty="0"/>
              <a:t>门店层次下钻；</a:t>
            </a:r>
            <a:endParaRPr lang="en-US" altLang="zh-CN" dirty="0"/>
          </a:p>
          <a:p>
            <a:r>
              <a:rPr lang="zh-CN" altLang="en-US" dirty="0"/>
              <a:t>点击柱或折线，高亮显示，并可筛选其他图表中的内容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183327" y="5621102"/>
            <a:ext cx="3915543" cy="110424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" i="1" dirty="0">
                <a:latin typeface="+mn-lt"/>
              </a:rPr>
              <a:t>IPT</a:t>
            </a:r>
            <a:r>
              <a:rPr lang="zh-CN" altLang="en-US" sz="800" i="1" dirty="0">
                <a:latin typeface="+mn-lt"/>
              </a:rPr>
              <a:t>（客单量）：每笔订单中</a:t>
            </a:r>
            <a:r>
              <a:rPr lang="en-US" altLang="zh-CN" sz="800" i="1" dirty="0">
                <a:latin typeface="+mn-lt"/>
              </a:rPr>
              <a:t>SKU</a:t>
            </a:r>
            <a:r>
              <a:rPr lang="zh-CN" altLang="en-US" sz="800" i="1" dirty="0">
                <a:latin typeface="+mn-lt"/>
              </a:rPr>
              <a:t>的种类数量；</a:t>
            </a:r>
            <a:endParaRPr lang="en-US" altLang="zh-CN" sz="800" i="1" dirty="0">
              <a:latin typeface="+mn-lt"/>
            </a:endParaRPr>
          </a:p>
          <a:p>
            <a:r>
              <a:rPr lang="en-US" altLang="zh-CN" sz="800" i="1" dirty="0" err="1">
                <a:latin typeface="+mn-lt"/>
              </a:rPr>
              <a:t>AvgIPT</a:t>
            </a:r>
            <a:r>
              <a:rPr lang="zh-CN" altLang="en-US" sz="800" i="1" dirty="0">
                <a:latin typeface="+mn-lt"/>
              </a:rPr>
              <a:t>（平均客单量）</a:t>
            </a:r>
            <a:r>
              <a:rPr lang="en-US" altLang="zh-CN" sz="800" i="1" dirty="0">
                <a:latin typeface="+mn-lt"/>
              </a:rPr>
              <a:t>= sum</a:t>
            </a:r>
            <a:r>
              <a:rPr lang="zh-CN" altLang="en-US" sz="800" i="1" dirty="0">
                <a:latin typeface="+mn-lt"/>
              </a:rPr>
              <a:t>（</a:t>
            </a:r>
            <a:r>
              <a:rPr lang="en-US" altLang="zh-CN" sz="800" i="1" dirty="0">
                <a:latin typeface="+mn-lt"/>
              </a:rPr>
              <a:t>IPT</a:t>
            </a:r>
            <a:r>
              <a:rPr lang="zh-CN" altLang="en-US" sz="800" i="1" dirty="0">
                <a:latin typeface="+mn-lt"/>
              </a:rPr>
              <a:t>）</a:t>
            </a:r>
            <a:r>
              <a:rPr lang="en-US" altLang="zh-CN" sz="800" i="1" dirty="0">
                <a:latin typeface="+mn-lt"/>
              </a:rPr>
              <a:t>/</a:t>
            </a:r>
            <a:r>
              <a:rPr lang="zh-CN" altLang="en-US" sz="800" i="1" dirty="0">
                <a:latin typeface="+mn-lt"/>
              </a:rPr>
              <a:t>订单数；</a:t>
            </a:r>
            <a:br>
              <a:rPr lang="en-US" altLang="zh-CN" sz="800" i="1" dirty="0">
                <a:latin typeface="+mn-lt"/>
              </a:rPr>
            </a:br>
            <a:r>
              <a:rPr lang="en-US" altLang="zh-CN" sz="800" i="1" dirty="0">
                <a:latin typeface="+mn-lt"/>
              </a:rPr>
              <a:t>IPT&gt;3</a:t>
            </a:r>
            <a:r>
              <a:rPr lang="zh-CN" altLang="en-US" sz="800" i="1" dirty="0">
                <a:latin typeface="+mn-lt"/>
              </a:rPr>
              <a:t>：订单中超过</a:t>
            </a:r>
            <a:r>
              <a:rPr lang="en-US" altLang="zh-CN" sz="800" i="1" dirty="0">
                <a:latin typeface="+mn-lt"/>
              </a:rPr>
              <a:t>3</a:t>
            </a:r>
            <a:r>
              <a:rPr lang="zh-CN" altLang="en-US" sz="800" i="1" dirty="0">
                <a:latin typeface="+mn-lt"/>
              </a:rPr>
              <a:t>个</a:t>
            </a:r>
            <a:r>
              <a:rPr lang="en-US" altLang="zh-CN" sz="800" i="1" dirty="0">
                <a:latin typeface="+mn-lt"/>
              </a:rPr>
              <a:t>SKU</a:t>
            </a:r>
            <a:r>
              <a:rPr lang="zh-CN" altLang="en-US" sz="800" i="1" dirty="0">
                <a:latin typeface="+mn-lt"/>
              </a:rPr>
              <a:t>的订单数；</a:t>
            </a:r>
            <a:endParaRPr lang="en-US" altLang="zh-CN" sz="800" i="1" dirty="0">
              <a:latin typeface="+mn-lt"/>
            </a:endParaRPr>
          </a:p>
          <a:p>
            <a:r>
              <a:rPr lang="en-US" altLang="zh-CN" sz="800" i="1" dirty="0">
                <a:latin typeface="+mn-lt"/>
              </a:rPr>
              <a:t>IPT=1</a:t>
            </a:r>
            <a:r>
              <a:rPr lang="zh-CN" altLang="en-US" sz="800" i="1" dirty="0">
                <a:latin typeface="+mn-lt"/>
              </a:rPr>
              <a:t>：订单中只有一个</a:t>
            </a:r>
            <a:r>
              <a:rPr lang="en-US" altLang="zh-CN" sz="800" i="1" dirty="0">
                <a:latin typeface="+mn-lt"/>
              </a:rPr>
              <a:t>SKU</a:t>
            </a:r>
            <a:r>
              <a:rPr lang="zh-CN" altLang="en-US" sz="800" i="1" dirty="0">
                <a:latin typeface="+mn-lt"/>
              </a:rPr>
              <a:t>的订单</a:t>
            </a:r>
            <a:r>
              <a:rPr lang="zh-CN" altLang="en-US" sz="800" i="1" dirty="0">
                <a:latin typeface="+mn-lt"/>
              </a:rPr>
              <a:t>数；</a:t>
            </a:r>
            <a:endParaRPr lang="en-US" altLang="zh-CN" sz="800" i="1" dirty="0">
              <a:latin typeface="+mn-lt"/>
            </a:endParaRPr>
          </a:p>
          <a:p>
            <a:r>
              <a:rPr lang="en-US" altLang="zh-CN" sz="800" i="1" dirty="0">
                <a:latin typeface="+mn-lt"/>
              </a:rPr>
              <a:t>IPT-Others</a:t>
            </a:r>
            <a:r>
              <a:rPr lang="zh-CN" altLang="en-US" sz="800" i="1" dirty="0">
                <a:latin typeface="+mn-lt"/>
              </a:rPr>
              <a:t>：除了</a:t>
            </a:r>
            <a:r>
              <a:rPr lang="en-US" altLang="zh-CN" sz="800" i="1" dirty="0"/>
              <a:t>IPT&gt;3 </a:t>
            </a:r>
            <a:r>
              <a:rPr lang="zh-CN" altLang="en-US" sz="800" i="1" dirty="0"/>
              <a:t>和</a:t>
            </a:r>
            <a:r>
              <a:rPr lang="en-US" altLang="zh-CN" sz="800" i="1" dirty="0"/>
              <a:t>  IPT=1</a:t>
            </a:r>
            <a:r>
              <a:rPr lang="zh-CN" altLang="en-US" sz="800" i="1" dirty="0"/>
              <a:t>的其他订单总数；</a:t>
            </a:r>
            <a:endParaRPr lang="en-US" altLang="zh-CN" sz="800" i="1" dirty="0"/>
          </a:p>
          <a:p>
            <a:r>
              <a:rPr lang="en-US" altLang="zh-CN" sz="800" i="1" dirty="0">
                <a:latin typeface="+mn-lt"/>
              </a:rPr>
              <a:t>AUS</a:t>
            </a:r>
            <a:r>
              <a:rPr lang="zh-CN" altLang="en-US" sz="800" i="1" dirty="0">
                <a:latin typeface="+mn-lt"/>
              </a:rPr>
              <a:t>（客单价）</a:t>
            </a:r>
            <a:r>
              <a:rPr lang="en-US" altLang="zh-CN" sz="800" i="1" dirty="0">
                <a:latin typeface="+mn-lt"/>
              </a:rPr>
              <a:t>=Sum</a:t>
            </a:r>
            <a:r>
              <a:rPr lang="zh-CN" altLang="en-US" sz="800" i="1" dirty="0">
                <a:latin typeface="+mn-lt"/>
              </a:rPr>
              <a:t>（销量）</a:t>
            </a:r>
            <a:r>
              <a:rPr lang="en-US" altLang="zh-CN" sz="800" i="1" dirty="0">
                <a:latin typeface="+mn-lt"/>
              </a:rPr>
              <a:t>/Sum</a:t>
            </a:r>
            <a:r>
              <a:rPr lang="zh-CN" altLang="en-US" sz="800" i="1" dirty="0">
                <a:latin typeface="+mn-lt"/>
              </a:rPr>
              <a:t>（销售数量）</a:t>
            </a:r>
            <a:endParaRPr lang="en-US" altLang="zh-CN" sz="800" i="1" dirty="0">
              <a:latin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83864" y="2866729"/>
            <a:ext cx="2215006" cy="1754326"/>
          </a:xfrm>
          <a:prstGeom prst="wedgeRectCallout">
            <a:avLst>
              <a:gd name="adj1" fmla="val -90795"/>
              <a:gd name="adj2" fmla="val 58098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显示</a:t>
            </a:r>
            <a:r>
              <a:rPr lang="en-US" altLang="zh-CN" dirty="0"/>
              <a:t>IPT</a:t>
            </a:r>
            <a:r>
              <a:rPr lang="zh-CN" altLang="en-US" dirty="0"/>
              <a:t>和</a:t>
            </a:r>
            <a:r>
              <a:rPr lang="en-US" altLang="zh-CN" dirty="0"/>
              <a:t>AUS</a:t>
            </a:r>
            <a:r>
              <a:rPr lang="zh-CN" altLang="en-US" dirty="0"/>
              <a:t>的当日值；</a:t>
            </a:r>
            <a:endParaRPr lang="en-US" altLang="zh-CN" dirty="0"/>
          </a:p>
          <a:p>
            <a:r>
              <a:rPr lang="zh-CN" altLang="en-US" dirty="0"/>
              <a:t>柱状图总高度是当日订单总数；分色块标识了</a:t>
            </a:r>
            <a:r>
              <a:rPr lang="en-US" altLang="zh-CN" dirty="0"/>
              <a:t>IPT=1</a:t>
            </a:r>
            <a:r>
              <a:rPr lang="zh-CN" altLang="en-US" dirty="0"/>
              <a:t>、</a:t>
            </a:r>
            <a:r>
              <a:rPr lang="en-US" altLang="zh-CN" dirty="0"/>
              <a:t>IPT&gt;3</a:t>
            </a:r>
            <a:r>
              <a:rPr lang="zh-CN" altLang="en-US" dirty="0"/>
              <a:t>、</a:t>
            </a:r>
            <a:r>
              <a:rPr lang="en-US" altLang="zh-CN" dirty="0"/>
              <a:t>IPT-Other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折线代表</a:t>
            </a:r>
            <a:r>
              <a:rPr lang="en-US" altLang="zh-CN" dirty="0"/>
              <a:t>AUS</a:t>
            </a:r>
            <a:r>
              <a:rPr lang="zh-CN" altLang="en-US" dirty="0"/>
              <a:t>的平均值；</a:t>
            </a:r>
            <a:endParaRPr lang="en-US" altLang="zh-CN" dirty="0"/>
          </a:p>
          <a:p>
            <a:r>
              <a:rPr lang="zh-CN" altLang="en-US" dirty="0"/>
              <a:t>横坐标可按省</a:t>
            </a:r>
            <a:r>
              <a:rPr lang="en-US" altLang="zh-CN" dirty="0"/>
              <a:t>-</a:t>
            </a:r>
            <a:r>
              <a:rPr lang="zh-CN" altLang="en-US" dirty="0"/>
              <a:t>市</a:t>
            </a:r>
            <a:r>
              <a:rPr lang="en-US" altLang="zh-CN" dirty="0"/>
              <a:t>-</a:t>
            </a:r>
            <a:r>
              <a:rPr lang="zh-CN" altLang="en-US" dirty="0"/>
              <a:t>门店层次下钻；</a:t>
            </a:r>
            <a:endParaRPr lang="en-US" altLang="zh-CN" dirty="0"/>
          </a:p>
          <a:p>
            <a:r>
              <a:rPr lang="zh-CN" altLang="en-US" dirty="0"/>
              <a:t>点击柱或折线，高亮显示，并可筛选其他图表中的内容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9883864" y="1590174"/>
            <a:ext cx="2215006" cy="461665"/>
          </a:xfrm>
          <a:prstGeom prst="wedgeRectCallout">
            <a:avLst>
              <a:gd name="adj1" fmla="val -90795"/>
              <a:gd name="adj2" fmla="val 58098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以记分卡的形式，呈现</a:t>
            </a:r>
            <a:r>
              <a:rPr lang="zh-CN" altLang="en-US" dirty="0"/>
              <a:t>图表中涉及的所有数据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133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门店客服分析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23" y="1025236"/>
            <a:ext cx="7560000" cy="50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103" y="1632119"/>
            <a:ext cx="2121219" cy="461665"/>
          </a:xfrm>
          <a:prstGeom prst="wedgeRectCallout">
            <a:avLst>
              <a:gd name="adj1" fmla="val 79351"/>
              <a:gd name="adj2" fmla="val 13913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日期切片，对本页面生效；只能单选；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069430" y="794403"/>
            <a:ext cx="4606658" cy="461665"/>
          </a:xfrm>
          <a:prstGeom prst="wedgeRectCallout">
            <a:avLst>
              <a:gd name="adj1" fmla="val -64813"/>
              <a:gd name="adj2" fmla="val 2310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大小代表新客户数量；颜色饱和度代表新客户占比</a:t>
            </a:r>
            <a:endParaRPr lang="en-US" altLang="zh-CN" dirty="0"/>
          </a:p>
          <a:p>
            <a:r>
              <a:rPr lang="zh-CN" altLang="en-US" dirty="0"/>
              <a:t>点击色块，高亮显示，并可筛选其他图表中的内容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9653842" y="1862951"/>
            <a:ext cx="2352627" cy="646331"/>
          </a:xfrm>
          <a:prstGeom prst="wedgeRectCallout">
            <a:avLst>
              <a:gd name="adj1" fmla="val -100244"/>
              <a:gd name="adj2" fmla="val 110119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各门店微信绑定数量</a:t>
            </a:r>
            <a:endParaRPr lang="en-US" altLang="zh-CN" dirty="0"/>
          </a:p>
          <a:p>
            <a:r>
              <a:rPr lang="zh-CN" altLang="en-US" dirty="0"/>
              <a:t>点击色块，高亮显示，并可筛选其他图表中的内容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90188" y="3812102"/>
            <a:ext cx="2121219" cy="461665"/>
          </a:xfrm>
          <a:prstGeom prst="wedgeRectCallout">
            <a:avLst>
              <a:gd name="adj1" fmla="val 79351"/>
              <a:gd name="adj2" fmla="val 13913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统计类型切片，对本页面生效；只能单选；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90188" y="4871339"/>
            <a:ext cx="2221235" cy="1015663"/>
          </a:xfrm>
          <a:prstGeom prst="wedgeRectCallout">
            <a:avLst>
              <a:gd name="adj1" fmla="val 116720"/>
              <a:gd name="adj2" fmla="val -7236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高度代表领礼成交客户数量；颜色饱和度代表成交客户数占领礼客户数的比例；</a:t>
            </a:r>
            <a:endParaRPr lang="en-US" altLang="zh-CN" dirty="0"/>
          </a:p>
          <a:p>
            <a:r>
              <a:rPr lang="zh-CN" altLang="en-US" dirty="0"/>
              <a:t>点击色块，高亮显示，并可筛选其他图表中的内容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9253729" y="4914554"/>
            <a:ext cx="2752740" cy="1015663"/>
          </a:xfrm>
          <a:prstGeom prst="wedgeRectCallout">
            <a:avLst>
              <a:gd name="adj1" fmla="val -136100"/>
              <a:gd name="adj2" fmla="val -69783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高度代表雅致服务客户数量；颜色饱和度代表雅致服务客户数占预约该服务的客户数的比例；</a:t>
            </a:r>
            <a:endParaRPr lang="en-US" altLang="zh-CN" dirty="0"/>
          </a:p>
          <a:p>
            <a:r>
              <a:rPr lang="zh-CN" altLang="en-US" dirty="0"/>
              <a:t>点击色块，高亮显示，并可筛选其他图表中的内容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9639171" y="3067377"/>
            <a:ext cx="2352627" cy="830997"/>
          </a:xfrm>
          <a:prstGeom prst="wedgeRectCallout">
            <a:avLst>
              <a:gd name="adj1" fmla="val -70644"/>
              <a:gd name="adj2" fmla="val 5447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高度代表眼膜服务客户数量；颜色饱和度四联片发放客户数；</a:t>
            </a:r>
            <a:endParaRPr lang="en-US" altLang="zh-CN" dirty="0"/>
          </a:p>
          <a:p>
            <a:r>
              <a:rPr lang="zh-CN" altLang="en-US" dirty="0"/>
              <a:t>点击色块，高亮显示，并可筛选其他图表中的内容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4725349" y="6142722"/>
            <a:ext cx="3645838" cy="461665"/>
          </a:xfrm>
          <a:prstGeom prst="wedgeRectCallout">
            <a:avLst>
              <a:gd name="adj1" fmla="val 1678"/>
              <a:gd name="adj2" fmla="val -145945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上述图表的数据表</a:t>
            </a:r>
            <a:endParaRPr lang="en-US" altLang="zh-CN" dirty="0"/>
          </a:p>
          <a:p>
            <a:r>
              <a:rPr lang="zh-CN" altLang="en-US" dirty="0"/>
              <a:t>通过颜色过渡，对部分指标进行排名凸显和预警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327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BI – Dashboard</a:t>
            </a:r>
            <a:r>
              <a:rPr lang="zh-CN" altLang="en-US" dirty="0"/>
              <a:t>布局效果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591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Dashboard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4447"/>
          <a:stretch/>
        </p:blipFill>
        <p:spPr>
          <a:xfrm>
            <a:off x="753716" y="1005261"/>
            <a:ext cx="2831910" cy="28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r="33823"/>
          <a:stretch/>
        </p:blipFill>
        <p:spPr>
          <a:xfrm>
            <a:off x="4103769" y="1005261"/>
            <a:ext cx="2858849" cy="28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34401"/>
          <a:stretch/>
        </p:blipFill>
        <p:spPr>
          <a:xfrm>
            <a:off x="7480761" y="1005261"/>
            <a:ext cx="2833863" cy="288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r="34447"/>
          <a:stretch/>
        </p:blipFill>
        <p:spPr>
          <a:xfrm>
            <a:off x="753716" y="3936940"/>
            <a:ext cx="2831910" cy="288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/>
          <a:srcRect r="33823"/>
          <a:stretch/>
        </p:blipFill>
        <p:spPr>
          <a:xfrm>
            <a:off x="4103768" y="3936940"/>
            <a:ext cx="2858849" cy="288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/>
          <a:srcRect r="34401"/>
          <a:stretch/>
        </p:blipFill>
        <p:spPr>
          <a:xfrm>
            <a:off x="7480760" y="3936940"/>
            <a:ext cx="283386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电话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Dashboard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7676" y="5621102"/>
            <a:ext cx="7531194" cy="449878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sz="1600" i="1" dirty="0">
                <a:solidFill>
                  <a:srgbClr val="FF0000"/>
                </a:solidFill>
                <a:latin typeface="+mn-lt"/>
              </a:rPr>
              <a:t>电话竖持的布局中，隐藏了一些内容；横持的布局与</a:t>
            </a:r>
            <a:r>
              <a:rPr lang="en-US" altLang="zh-CN" sz="1600" i="1" dirty="0">
                <a:solidFill>
                  <a:srgbClr val="FF0000"/>
                </a:solidFill>
                <a:latin typeface="+mn-lt"/>
              </a:rPr>
              <a:t>Web</a:t>
            </a:r>
            <a:r>
              <a:rPr lang="zh-CN" altLang="en-US" sz="1600" i="1" dirty="0">
                <a:solidFill>
                  <a:srgbClr val="FF0000"/>
                </a:solidFill>
                <a:latin typeface="+mn-lt"/>
              </a:rPr>
              <a:t>效果相同；</a:t>
            </a:r>
            <a:endParaRPr lang="en-US" altLang="zh-CN" sz="1600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5" y="3950676"/>
            <a:ext cx="4312408" cy="287493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6245" y="1003666"/>
            <a:ext cx="12028517" cy="2901570"/>
            <a:chOff x="106245" y="1003666"/>
            <a:chExt cx="12028517" cy="290157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28742" t="20960" r="48720" b="12554"/>
            <a:stretch/>
          </p:blipFill>
          <p:spPr>
            <a:xfrm>
              <a:off x="1595696" y="1003666"/>
              <a:ext cx="1464406" cy="2880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 l="28283" t="20538" r="48528" b="12133"/>
            <a:stretch/>
          </p:blipFill>
          <p:spPr>
            <a:xfrm>
              <a:off x="3079854" y="1003666"/>
              <a:ext cx="1487822" cy="288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28767" t="20547" r="48395" b="12291"/>
            <a:stretch/>
          </p:blipFill>
          <p:spPr>
            <a:xfrm>
              <a:off x="106245" y="1003666"/>
              <a:ext cx="1468991" cy="288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/>
            <a:srcRect l="28615" t="20621" r="48638" b="12381"/>
            <a:stretch/>
          </p:blipFill>
          <p:spPr>
            <a:xfrm>
              <a:off x="4598788" y="1014451"/>
              <a:ext cx="1466700" cy="288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/>
            <a:srcRect l="28671" t="20455" r="48495" b="12463"/>
            <a:stretch/>
          </p:blipFill>
          <p:spPr>
            <a:xfrm>
              <a:off x="6095002" y="1025236"/>
              <a:ext cx="1470576" cy="288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/>
            <a:srcRect l="28450" t="20373" r="48638" b="12629"/>
            <a:stretch/>
          </p:blipFill>
          <p:spPr>
            <a:xfrm>
              <a:off x="7600772" y="1014451"/>
              <a:ext cx="1477380" cy="2880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/>
            <a:srcRect l="28615" t="20869" r="48638" b="12546"/>
            <a:stretch/>
          </p:blipFill>
          <p:spPr>
            <a:xfrm>
              <a:off x="9112222" y="1025236"/>
              <a:ext cx="1475821" cy="288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9"/>
            <a:srcRect l="28505" t="20787" r="48307" b="12629"/>
            <a:stretch/>
          </p:blipFill>
          <p:spPr>
            <a:xfrm>
              <a:off x="10630285" y="1025236"/>
              <a:ext cx="150447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352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相关数据结构（略）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Power BI Desktop Power Pivot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SQL Server Database </a:t>
            </a:r>
            <a:r>
              <a:rPr lang="zh-CN" altLang="en-US" dirty="0"/>
              <a:t>表和视图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65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Power BI - </a:t>
            </a:r>
            <a:r>
              <a:rPr lang="zh-CN" altLang="en-US" dirty="0"/>
              <a:t>报表内容释义</a:t>
            </a:r>
            <a:endParaRPr lang="en-US" altLang="zh-CN" dirty="0"/>
          </a:p>
          <a:p>
            <a:r>
              <a:rPr lang="en-US" altLang="zh-CN" dirty="0"/>
              <a:t>Power BI – Dashboard</a:t>
            </a:r>
            <a:r>
              <a:rPr lang="zh-CN" altLang="en-US" dirty="0"/>
              <a:t>布局效果</a:t>
            </a:r>
            <a:endParaRPr lang="en-US" altLang="zh-CN" dirty="0"/>
          </a:p>
          <a:p>
            <a:r>
              <a:rPr lang="zh-CN" altLang="en-US" dirty="0"/>
              <a:t>相关数据结构</a:t>
            </a:r>
            <a:endParaRPr lang="en-US" altLang="zh-CN" dirty="0"/>
          </a:p>
          <a:p>
            <a:pPr lvl="1"/>
            <a:r>
              <a:rPr lang="en-US" altLang="zh-CN" dirty="0"/>
              <a:t>Power BI Desktop Power Pivot</a:t>
            </a:r>
          </a:p>
          <a:p>
            <a:pPr lvl="1"/>
            <a:r>
              <a:rPr lang="en-US" altLang="zh-CN" dirty="0"/>
              <a:t>SQL Server Database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99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Power BI - </a:t>
            </a:r>
            <a:r>
              <a:rPr lang="zh-CN" altLang="en-US" dirty="0"/>
              <a:t>报表内容释义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2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门店销售总览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765" y="1091740"/>
            <a:ext cx="7560469" cy="50403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0436" y="661932"/>
            <a:ext cx="3245750" cy="276999"/>
          </a:xfrm>
          <a:prstGeom prst="wedgeRectCallout">
            <a:avLst>
              <a:gd name="adj1" fmla="val -178004"/>
              <a:gd name="adj2" fmla="val 70627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所有门店当天累计销量（</a:t>
            </a:r>
            <a:r>
              <a:rPr lang="en-US" altLang="zh-CN" dirty="0"/>
              <a:t>MTD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12373" y="2637780"/>
            <a:ext cx="2737658" cy="276999"/>
          </a:xfrm>
          <a:prstGeom prst="wedgeRectCallout">
            <a:avLst>
              <a:gd name="adj1" fmla="val 49198"/>
              <a:gd name="adj2" fmla="val 25866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时间进度：当日</a:t>
            </a:r>
            <a:r>
              <a:rPr lang="en-US" altLang="zh-CN" dirty="0"/>
              <a:t>/</a:t>
            </a:r>
            <a:r>
              <a:rPr lang="zh-CN" altLang="en-US" dirty="0"/>
              <a:t>当月日数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4068068"/>
            <a:ext cx="2737658" cy="276999"/>
          </a:xfrm>
          <a:prstGeom prst="wedgeRectCallout">
            <a:avLst>
              <a:gd name="adj1" fmla="val 99818"/>
              <a:gd name="adj2" fmla="val -5094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完成率：累计销量</a:t>
            </a:r>
            <a:r>
              <a:rPr lang="en-US" altLang="zh-CN" dirty="0"/>
              <a:t>/</a:t>
            </a:r>
            <a:r>
              <a:rPr lang="zh-CN" altLang="en-US" dirty="0"/>
              <a:t>当月</a:t>
            </a:r>
            <a:r>
              <a:rPr lang="en-US" altLang="zh-CN" dirty="0"/>
              <a:t>Quota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1913" y="5498356"/>
            <a:ext cx="2737658" cy="461665"/>
          </a:xfrm>
          <a:prstGeom prst="wedgeRectCallout">
            <a:avLst>
              <a:gd name="adj1" fmla="val 64758"/>
              <a:gd name="adj2" fmla="val -570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从本月的第一天开始，每日的完成率，数据标签仅在关键拐点上自动出现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594482" y="3907664"/>
            <a:ext cx="3133692" cy="646331"/>
          </a:xfrm>
          <a:prstGeom prst="wedgeRectCallout">
            <a:avLst>
              <a:gd name="adj1" fmla="val -81293"/>
              <a:gd name="adj2" fmla="val -151818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各门店当日的累计销量和完成率。圆点的大小表示累计销量，越大数值越高；颜色饱和度表示完成率，越深数值越高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082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产品综合分析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58" y="1099346"/>
            <a:ext cx="7560000" cy="50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193" y="2637780"/>
            <a:ext cx="2964838" cy="1015663"/>
          </a:xfrm>
          <a:prstGeom prst="wedgeRectCallout">
            <a:avLst>
              <a:gd name="adj1" fmla="val 49198"/>
              <a:gd name="adj2" fmla="val 25866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小鱼图：每条鱼是一个</a:t>
            </a:r>
            <a:r>
              <a:rPr lang="en-US" altLang="zh-CN" dirty="0"/>
              <a:t>Category</a:t>
            </a:r>
            <a:r>
              <a:rPr lang="zh-CN" altLang="en-US" dirty="0"/>
              <a:t>，鱼的大小代表累计成长（当日累计销量</a:t>
            </a:r>
            <a:r>
              <a:rPr lang="en-US" altLang="zh-CN" dirty="0"/>
              <a:t>/</a:t>
            </a:r>
            <a:r>
              <a:rPr lang="zh-CN" altLang="en-US" dirty="0"/>
              <a:t>去年当日的累计销量），越大数值越高；</a:t>
            </a:r>
            <a:endParaRPr lang="en-US" altLang="zh-CN" dirty="0"/>
          </a:p>
          <a:p>
            <a:r>
              <a:rPr lang="zh-CN" altLang="en-US" dirty="0"/>
              <a:t>点击小鱼，高亮显示，并可过滤其他图表中的内容；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711747" y="365126"/>
            <a:ext cx="3497765" cy="1754326"/>
          </a:xfrm>
          <a:prstGeom prst="wedgeRectCallout">
            <a:avLst>
              <a:gd name="adj1" fmla="val -51004"/>
              <a:gd name="adj2" fmla="val 9263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带时间播放轴的散点图；</a:t>
            </a:r>
            <a:endParaRPr lang="en-US" altLang="zh-CN" dirty="0"/>
          </a:p>
          <a:p>
            <a:r>
              <a:rPr lang="zh-CN" altLang="en-US" dirty="0"/>
              <a:t>每个圆点代表一个</a:t>
            </a:r>
            <a:r>
              <a:rPr lang="en-US" altLang="zh-CN" dirty="0"/>
              <a:t>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横坐标代表累计销量；</a:t>
            </a:r>
            <a:endParaRPr lang="en-US" altLang="zh-CN" dirty="0"/>
          </a:p>
          <a:p>
            <a:r>
              <a:rPr lang="zh-CN" altLang="en-US" dirty="0"/>
              <a:t>纵坐标代表当日销量；</a:t>
            </a:r>
            <a:endParaRPr lang="en-US" altLang="zh-CN" dirty="0"/>
          </a:p>
          <a:p>
            <a:r>
              <a:rPr lang="zh-CN" altLang="en-US" dirty="0"/>
              <a:t>圆点的大小代表累计成长，越大数值越高；</a:t>
            </a:r>
            <a:endParaRPr lang="en-US" altLang="zh-CN" dirty="0"/>
          </a:p>
          <a:p>
            <a:r>
              <a:rPr lang="zh-CN" altLang="en-US" dirty="0"/>
              <a:t>圆点的颜色代表</a:t>
            </a:r>
            <a:r>
              <a:rPr lang="en-US" altLang="zh-CN" dirty="0" err="1"/>
              <a:t>MajorCategory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点击播放按钮，动态展现当月每一天的数值；</a:t>
            </a:r>
            <a:endParaRPr lang="en-US" altLang="zh-CN" dirty="0"/>
          </a:p>
          <a:p>
            <a:r>
              <a:rPr lang="zh-CN" altLang="en-US" dirty="0"/>
              <a:t>播放过程中，点击任意圆点，高亮显示该圆点的历史轨迹，</a:t>
            </a:r>
            <a:r>
              <a:rPr lang="zh-CN" altLang="en-US" dirty="0"/>
              <a:t> 并可过滤其他图表中的内容； 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6559826" y="6224538"/>
            <a:ext cx="5372809" cy="461665"/>
          </a:xfrm>
          <a:prstGeom prst="wedgeRectCallout">
            <a:avLst>
              <a:gd name="adj1" fmla="val -39045"/>
              <a:gd name="adj2" fmla="val -28750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/>
              <a:t>MajorCategory</a:t>
            </a:r>
            <a:r>
              <a:rPr lang="zh-CN" altLang="en-US" dirty="0"/>
              <a:t>的当日销量占比和累计销量占比；可下钻到</a:t>
            </a:r>
            <a:r>
              <a:rPr lang="en-US" altLang="zh-CN" dirty="0"/>
              <a:t>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点击，高亮显示，并可过滤其他图表中的内容；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051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网上交易购物篮分析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SubCategory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39" y="1292450"/>
            <a:ext cx="7560000" cy="50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511758"/>
            <a:ext cx="2510339" cy="461665"/>
          </a:xfrm>
          <a:prstGeom prst="wedgeRectCallout">
            <a:avLst>
              <a:gd name="adj1" fmla="val 66500"/>
              <a:gd name="adj2" fmla="val 18014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区域切片，对本页面生效；同时以条形图显示每个区域的订单数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0" y="3049957"/>
            <a:ext cx="2510339" cy="1015663"/>
          </a:xfrm>
          <a:prstGeom prst="wedgeRectCallout">
            <a:avLst>
              <a:gd name="adj1" fmla="val 63267"/>
              <a:gd name="adj2" fmla="val 5156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词云图：显示所有订单中出现过的</a:t>
            </a:r>
            <a:r>
              <a:rPr lang="en-US" altLang="zh-CN" dirty="0" err="1"/>
              <a:t>SubCategory</a:t>
            </a:r>
            <a:r>
              <a:rPr lang="zh-CN" altLang="en-US" dirty="0"/>
              <a:t>名称，字体越大表示与之相关的订单数量越多；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 err="1"/>
              <a:t>SubCategory</a:t>
            </a:r>
            <a:r>
              <a:rPr lang="zh-CN" altLang="en-US" dirty="0"/>
              <a:t>，</a:t>
            </a:r>
            <a:r>
              <a:rPr lang="zh-CN" altLang="en-US" dirty="0"/>
              <a:t>可过滤其他图表中的内容；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924535" y="1422481"/>
            <a:ext cx="2510339" cy="276999"/>
          </a:xfrm>
          <a:prstGeom prst="wedgeRectCallout">
            <a:avLst>
              <a:gd name="adj1" fmla="val 824"/>
              <a:gd name="adj2" fmla="val 23292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词云图相关的数据表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9121282" y="365126"/>
            <a:ext cx="2993969" cy="2862322"/>
          </a:xfrm>
          <a:prstGeom prst="wedgeRectCallout">
            <a:avLst>
              <a:gd name="adj1" fmla="val -51213"/>
              <a:gd name="adj2" fmla="val 67779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沙盘图：显示</a:t>
            </a:r>
            <a:r>
              <a:rPr lang="en-US" altLang="zh-CN" dirty="0" err="1"/>
              <a:t>SubCategory</a:t>
            </a:r>
            <a:r>
              <a:rPr lang="zh-CN" altLang="en-US" dirty="0"/>
              <a:t>的相关性，即：订单中，在某一</a:t>
            </a:r>
            <a:r>
              <a:rPr lang="en-US" altLang="zh-CN" dirty="0" err="1"/>
              <a:t>SubCategory</a:t>
            </a:r>
            <a:r>
              <a:rPr lang="zh-CN" altLang="en-US" dirty="0"/>
              <a:t>出现之后，又出现了哪一个</a:t>
            </a:r>
            <a:r>
              <a:rPr lang="en-US" altLang="zh-CN" dirty="0"/>
              <a:t>Subcategory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圆盘的外圈，表示每一个</a:t>
            </a:r>
            <a:r>
              <a:rPr lang="en-US" altLang="zh-CN" dirty="0"/>
              <a:t>Subcategory</a:t>
            </a:r>
            <a:r>
              <a:rPr lang="zh-CN" altLang="en-US" dirty="0"/>
              <a:t>；色块的大小，表示了该</a:t>
            </a:r>
            <a:r>
              <a:rPr lang="en-US" altLang="zh-CN" dirty="0"/>
              <a:t>Subcategory</a:t>
            </a:r>
            <a:r>
              <a:rPr lang="zh-CN" altLang="en-US" dirty="0"/>
              <a:t>相关的订单数量；</a:t>
            </a:r>
            <a:endParaRPr lang="en-US" altLang="zh-CN" dirty="0"/>
          </a:p>
          <a:p>
            <a:r>
              <a:rPr lang="zh-CN" altLang="en-US" dirty="0"/>
              <a:t>中间的流动线，表明</a:t>
            </a:r>
            <a:r>
              <a:rPr lang="en-US" altLang="zh-CN" dirty="0" err="1"/>
              <a:t>SubCatetory</a:t>
            </a:r>
            <a:r>
              <a:rPr lang="zh-CN" altLang="en-US" dirty="0"/>
              <a:t>之间的走向，线条越粗表示支持该走向的订单数量越多。</a:t>
            </a:r>
            <a:endParaRPr lang="en-US" altLang="zh-CN" dirty="0"/>
          </a:p>
          <a:p>
            <a:r>
              <a:rPr lang="zh-CN" altLang="en-US" dirty="0"/>
              <a:t>点击单个线条，</a:t>
            </a:r>
            <a:r>
              <a:rPr lang="zh-CN" altLang="en-US" dirty="0"/>
              <a:t>高亮</a:t>
            </a:r>
            <a:r>
              <a:rPr lang="zh-CN" altLang="en-US" dirty="0"/>
              <a:t>显示</a:t>
            </a:r>
            <a:r>
              <a:rPr lang="en-US" altLang="zh-CN" dirty="0" err="1"/>
              <a:t>SubCategory</a:t>
            </a:r>
            <a:r>
              <a:rPr lang="zh-CN" altLang="en-US" dirty="0"/>
              <a:t>流向和订单数量</a:t>
            </a:r>
            <a:r>
              <a:rPr lang="zh-CN" altLang="en-US" dirty="0"/>
              <a:t>，并可过滤其他图表中的内容；</a:t>
            </a:r>
            <a:endParaRPr lang="en-US" altLang="zh-CN" dirty="0"/>
          </a:p>
          <a:p>
            <a:r>
              <a:rPr lang="zh-CN" altLang="en-US" dirty="0"/>
              <a:t>点击单个外圈色块，</a:t>
            </a:r>
            <a:r>
              <a:rPr lang="zh-CN" altLang="en-US" dirty="0"/>
              <a:t>高亮</a:t>
            </a:r>
            <a:r>
              <a:rPr lang="zh-CN" altLang="en-US" dirty="0"/>
              <a:t>显示</a:t>
            </a:r>
            <a:r>
              <a:rPr lang="en-US" altLang="zh-CN" dirty="0" err="1"/>
              <a:t>SubCategory</a:t>
            </a:r>
            <a:r>
              <a:rPr lang="zh-CN" altLang="en-US" dirty="0"/>
              <a:t>的总订单数量</a:t>
            </a:r>
            <a:r>
              <a:rPr lang="zh-CN" altLang="en-US" dirty="0"/>
              <a:t>，并可过滤其他图表中的内容；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629476" y="6055451"/>
            <a:ext cx="2510339" cy="276999"/>
          </a:xfrm>
          <a:prstGeom prst="wedgeRectCallout">
            <a:avLst>
              <a:gd name="adj1" fmla="val 44489"/>
              <a:gd name="adj2" fmla="val -19560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沙盘图相关的数据表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413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网上交易购物篮分析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-SKU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014154"/>
            <a:ext cx="7560000" cy="50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749" y="1341373"/>
            <a:ext cx="2510339" cy="461665"/>
          </a:xfrm>
          <a:prstGeom prst="wedgeRectCallout">
            <a:avLst>
              <a:gd name="adj1" fmla="val 66500"/>
              <a:gd name="adj2" fmla="val 18014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区域切片，对本页面生效；同时以条形图显示每个区域的订单数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6749" y="2879572"/>
            <a:ext cx="2510339" cy="1015663"/>
          </a:xfrm>
          <a:prstGeom prst="wedgeRectCallout">
            <a:avLst>
              <a:gd name="adj1" fmla="val 63267"/>
              <a:gd name="adj2" fmla="val 5156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词云图：显示所有订单中出现过的</a:t>
            </a:r>
            <a:r>
              <a:rPr lang="en-US" altLang="zh-CN" dirty="0"/>
              <a:t>SKU</a:t>
            </a:r>
            <a:r>
              <a:rPr lang="zh-CN" altLang="en-US" dirty="0"/>
              <a:t>，字体越大表示与之相关的订单数量越多；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SKU</a:t>
            </a:r>
            <a:r>
              <a:rPr lang="zh-CN" altLang="en-US" dirty="0"/>
              <a:t>，</a:t>
            </a:r>
            <a:r>
              <a:rPr lang="zh-CN" altLang="en-US" dirty="0"/>
              <a:t>可过滤其他图表中的内容； 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76749" y="4694770"/>
            <a:ext cx="2510339" cy="276999"/>
          </a:xfrm>
          <a:prstGeom prst="wedgeRectCallout">
            <a:avLst>
              <a:gd name="adj1" fmla="val 59421"/>
              <a:gd name="adj2" fmla="val 11605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词云图相关的数据表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463275" y="321656"/>
            <a:ext cx="5728725" cy="1200329"/>
          </a:xfrm>
          <a:prstGeom prst="wedgeRectCallout">
            <a:avLst>
              <a:gd name="adj1" fmla="val -56019"/>
              <a:gd name="adj2" fmla="val 9652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dirty="0"/>
              <a:t>沙盘图：显示</a:t>
            </a:r>
            <a:r>
              <a:rPr lang="en-US" altLang="zh-CN" dirty="0"/>
              <a:t>SKU</a:t>
            </a:r>
            <a:r>
              <a:rPr lang="zh-CN" altLang="en-US" dirty="0"/>
              <a:t>的相关性，即：订单中，在某一</a:t>
            </a:r>
            <a:r>
              <a:rPr lang="en-US" altLang="zh-CN" dirty="0"/>
              <a:t>SKU</a:t>
            </a:r>
            <a:r>
              <a:rPr lang="zh-CN" altLang="en-US" dirty="0"/>
              <a:t>出现之后，又出现了哪一个</a:t>
            </a:r>
            <a:r>
              <a:rPr lang="en-US" altLang="zh-CN" dirty="0"/>
              <a:t>SKU</a:t>
            </a:r>
            <a:r>
              <a:rPr lang="zh-CN" altLang="en-US" dirty="0"/>
              <a:t>；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dirty="0"/>
              <a:t>每一个竖线，表示每一个</a:t>
            </a:r>
            <a:r>
              <a:rPr lang="en-US" altLang="zh-CN" dirty="0"/>
              <a:t>SKU</a:t>
            </a:r>
            <a:r>
              <a:rPr lang="zh-CN" altLang="en-US" dirty="0"/>
              <a:t>；竖线的长短，表示了该</a:t>
            </a:r>
            <a:r>
              <a:rPr lang="en-US" altLang="zh-CN" dirty="0"/>
              <a:t>SKU</a:t>
            </a:r>
            <a:r>
              <a:rPr lang="zh-CN" altLang="en-US" dirty="0"/>
              <a:t>相关的订单数量；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dirty="0"/>
              <a:t>中间的流动线，表明</a:t>
            </a:r>
            <a:r>
              <a:rPr lang="en-US" altLang="zh-CN" dirty="0"/>
              <a:t>SKU</a:t>
            </a:r>
            <a:r>
              <a:rPr lang="zh-CN" altLang="en-US" dirty="0"/>
              <a:t>之间的走向，线条越粗表示支持该走向的订单数量越多。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dirty="0"/>
              <a:t>点击单个线条，高亮显示</a:t>
            </a:r>
            <a:r>
              <a:rPr lang="en-US" altLang="zh-CN" dirty="0"/>
              <a:t>SKU</a:t>
            </a:r>
            <a:r>
              <a:rPr lang="zh-CN" altLang="en-US" dirty="0"/>
              <a:t>流向和订单数量，</a:t>
            </a:r>
            <a:r>
              <a:rPr lang="zh-CN" altLang="en-US" dirty="0"/>
              <a:t>并可过滤其他图表中的内容； </a:t>
            </a:r>
            <a:endParaRPr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dirty="0"/>
              <a:t>点击单个竖线，</a:t>
            </a:r>
            <a:r>
              <a:rPr lang="zh-CN" altLang="en-US" dirty="0"/>
              <a:t>高亮</a:t>
            </a:r>
            <a:r>
              <a:rPr lang="zh-CN" altLang="en-US" dirty="0"/>
              <a:t>显示</a:t>
            </a:r>
            <a:r>
              <a:rPr lang="en-US" altLang="zh-CN" dirty="0"/>
              <a:t>SKU</a:t>
            </a:r>
            <a:r>
              <a:rPr lang="zh-CN" altLang="en-US" dirty="0"/>
              <a:t>的总订单数量，并可过滤其他图表中的内容； 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347312" y="6054154"/>
            <a:ext cx="2510339" cy="276999"/>
          </a:xfrm>
          <a:prstGeom prst="wedgeRectCallout">
            <a:avLst>
              <a:gd name="adj1" fmla="val 44489"/>
              <a:gd name="adj2" fmla="val -19560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沙盘图相关的数据表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6463275" y="6054153"/>
            <a:ext cx="2510339" cy="276999"/>
          </a:xfrm>
          <a:prstGeom prst="wedgeRectCallout">
            <a:avLst>
              <a:gd name="adj1" fmla="val 37023"/>
              <a:gd name="adj2" fmla="val -209953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嵌套环形图相关的数据表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9681661" y="2418585"/>
            <a:ext cx="2510339" cy="1200329"/>
          </a:xfrm>
          <a:prstGeom prst="wedgeRectCallout">
            <a:avLst>
              <a:gd name="adj1" fmla="val -65466"/>
              <a:gd name="adj2" fmla="val 7560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嵌套环形图：</a:t>
            </a:r>
            <a:r>
              <a:rPr lang="en-US" altLang="zh-CN" dirty="0" err="1"/>
              <a:t>SubCategory</a:t>
            </a:r>
            <a:r>
              <a:rPr lang="zh-CN" altLang="en-US" dirty="0"/>
              <a:t>和</a:t>
            </a:r>
            <a:r>
              <a:rPr lang="en-US" altLang="zh-CN" dirty="0"/>
              <a:t>SKU</a:t>
            </a:r>
            <a:r>
              <a:rPr lang="zh-CN" altLang="en-US" dirty="0"/>
              <a:t>对累计销售量的贡献；</a:t>
            </a:r>
            <a:endParaRPr lang="en-US" altLang="zh-CN" dirty="0"/>
          </a:p>
          <a:p>
            <a:r>
              <a:rPr lang="zh-CN" altLang="en-US" dirty="0"/>
              <a:t>里圈表示</a:t>
            </a:r>
            <a:r>
              <a:rPr lang="en-US" altLang="zh-CN" dirty="0" err="1"/>
              <a:t>SubCategory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外圈标识</a:t>
            </a:r>
            <a:r>
              <a:rPr lang="en-US" altLang="zh-CN" dirty="0"/>
              <a:t>SKU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点击色块，</a:t>
            </a:r>
            <a:r>
              <a:rPr lang="zh-CN" altLang="en-US" dirty="0"/>
              <a:t>高亮显示，并</a:t>
            </a:r>
            <a:r>
              <a:rPr lang="zh-CN" altLang="en-US" dirty="0"/>
              <a:t>用于过滤其他图表中的内容；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98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门店达成率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014154"/>
            <a:ext cx="7560000" cy="50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749" y="1341373"/>
            <a:ext cx="2121219" cy="461665"/>
          </a:xfrm>
          <a:prstGeom prst="wedgeRectCallout">
            <a:avLst>
              <a:gd name="adj1" fmla="val 85242"/>
              <a:gd name="adj2" fmla="val 14200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门店切片，对本页面生效；建议单选；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76748" y="2101480"/>
            <a:ext cx="2121219" cy="461665"/>
          </a:xfrm>
          <a:prstGeom prst="wedgeRectCallout">
            <a:avLst>
              <a:gd name="adj1" fmla="val 131562"/>
              <a:gd name="adj2" fmla="val 34568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日期切片，对本页面生效；建议单选；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76747" y="3122844"/>
            <a:ext cx="2121219" cy="276999"/>
          </a:xfrm>
          <a:prstGeom prst="wedgeRectCallout">
            <a:avLst>
              <a:gd name="adj1" fmla="val 87651"/>
              <a:gd name="adj2" fmla="val 1488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时间进度仪表和完成率仪表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6746" y="3882951"/>
            <a:ext cx="2121219" cy="276999"/>
          </a:xfrm>
          <a:prstGeom prst="wedgeRectCallout">
            <a:avLst>
              <a:gd name="adj1" fmla="val 87651"/>
              <a:gd name="adj2" fmla="val 1488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与上方两个仪表对应的数据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76746" y="4643058"/>
            <a:ext cx="2121219" cy="276999"/>
          </a:xfrm>
          <a:prstGeom prst="wedgeRectCallout">
            <a:avLst>
              <a:gd name="adj1" fmla="val 87651"/>
              <a:gd name="adj2" fmla="val 1488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竞品报表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692829" y="523477"/>
            <a:ext cx="4257659" cy="646331"/>
          </a:xfrm>
          <a:prstGeom prst="wedgeRectCallout">
            <a:avLst>
              <a:gd name="adj1" fmla="val -53331"/>
              <a:gd name="adj2" fmla="val 17957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Category</a:t>
            </a:r>
            <a:r>
              <a:rPr lang="zh-CN" altLang="en-US" dirty="0"/>
              <a:t>切片，对本页面生效；可以多选；</a:t>
            </a:r>
            <a:endParaRPr lang="en-US" altLang="zh-CN" dirty="0"/>
          </a:p>
          <a:p>
            <a:r>
              <a:rPr lang="zh-CN" altLang="en-US" dirty="0"/>
              <a:t>但由于左侧仪表和数据表中不细分</a:t>
            </a:r>
            <a:r>
              <a:rPr lang="en-US" altLang="zh-CN" dirty="0"/>
              <a:t>Category</a:t>
            </a:r>
            <a:r>
              <a:rPr lang="zh-CN" altLang="en-US" dirty="0"/>
              <a:t>，因此实际只对右方和下方的图表生效；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9638117" y="1524068"/>
            <a:ext cx="2553883" cy="1384995"/>
          </a:xfrm>
          <a:prstGeom prst="wedgeRectCallout">
            <a:avLst>
              <a:gd name="adj1" fmla="val -62320"/>
              <a:gd name="adj2" fmla="val 10304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柱形表示当日销量；</a:t>
            </a:r>
            <a:endParaRPr lang="en-US" altLang="zh-CN" dirty="0"/>
          </a:p>
          <a:p>
            <a:r>
              <a:rPr lang="zh-CN" altLang="en-US" dirty="0"/>
              <a:t>折线标识累计销量；</a:t>
            </a:r>
            <a:endParaRPr lang="en-US" altLang="zh-CN" dirty="0"/>
          </a:p>
          <a:p>
            <a:r>
              <a:rPr lang="zh-CN" altLang="en-US" dirty="0"/>
              <a:t>柱形色块区分</a:t>
            </a:r>
            <a:r>
              <a:rPr lang="en-US" altLang="zh-CN" dirty="0" err="1"/>
              <a:t>SubCategory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折线不区分</a:t>
            </a:r>
            <a:r>
              <a:rPr lang="en-US" altLang="zh-CN" dirty="0" err="1"/>
              <a:t>SubCategory</a:t>
            </a:r>
            <a:r>
              <a:rPr lang="zh-CN" altLang="en-US" dirty="0"/>
              <a:t>，为</a:t>
            </a:r>
            <a:r>
              <a:rPr lang="en-US" altLang="zh-CN" dirty="0"/>
              <a:t>Category</a:t>
            </a:r>
            <a:r>
              <a:rPr lang="zh-CN" altLang="en-US" dirty="0"/>
              <a:t>的汇总值；</a:t>
            </a:r>
            <a:endParaRPr lang="en-US" altLang="zh-CN" dirty="0"/>
          </a:p>
          <a:p>
            <a:r>
              <a:rPr lang="zh-CN" altLang="en-US" dirty="0"/>
              <a:t>点击，高亮显示，并可过滤其他图表中的内容；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5145630" y="5687519"/>
            <a:ext cx="6656377" cy="1015663"/>
          </a:xfrm>
          <a:prstGeom prst="wedgeRectCallout">
            <a:avLst>
              <a:gd name="adj1" fmla="val -17028"/>
              <a:gd name="adj2" fmla="val -79932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累计销量和当日销量的</a:t>
            </a:r>
            <a:r>
              <a:rPr lang="en-US" altLang="zh-CN" dirty="0" err="1"/>
              <a:t>SubCategory</a:t>
            </a:r>
            <a:r>
              <a:rPr lang="zh-CN" altLang="en-US" dirty="0"/>
              <a:t>漏斗图；</a:t>
            </a:r>
            <a:endParaRPr lang="en-US" altLang="zh-CN" dirty="0"/>
          </a:p>
          <a:p>
            <a:r>
              <a:rPr lang="zh-CN" altLang="en-US" dirty="0"/>
              <a:t>色块长短标识累计销量，色块颜色饱和度标识累计成长（当日累计销量</a:t>
            </a:r>
            <a:r>
              <a:rPr lang="en-US" altLang="zh-CN" dirty="0"/>
              <a:t>/</a:t>
            </a:r>
            <a:r>
              <a:rPr lang="zh-CN" altLang="en-US" dirty="0"/>
              <a:t>去年当日累计销量）；</a:t>
            </a:r>
            <a:endParaRPr lang="en-US" altLang="zh-CN" dirty="0"/>
          </a:p>
          <a:p>
            <a:r>
              <a:rPr lang="zh-CN" altLang="en-US" dirty="0"/>
              <a:t>点击每个色块，除了显示上述数字外，也显示每一个</a:t>
            </a:r>
            <a:r>
              <a:rPr lang="en-US" altLang="zh-CN" dirty="0" err="1"/>
              <a:t>SubCategory</a:t>
            </a:r>
            <a:r>
              <a:rPr lang="zh-CN" altLang="en-US" dirty="0"/>
              <a:t>同图中第一个</a:t>
            </a:r>
            <a:r>
              <a:rPr lang="en-US" altLang="zh-CN" dirty="0" err="1"/>
              <a:t>SubCategory</a:t>
            </a:r>
            <a:r>
              <a:rPr lang="en-US" altLang="zh-CN" dirty="0"/>
              <a:t> </a:t>
            </a:r>
            <a:r>
              <a:rPr lang="zh-CN" altLang="en-US" dirty="0"/>
              <a:t>的比值，以及同相邻的上一个</a:t>
            </a:r>
            <a:r>
              <a:rPr lang="en-US" altLang="zh-CN" dirty="0" err="1"/>
              <a:t>SubCategory</a:t>
            </a:r>
            <a:r>
              <a:rPr lang="zh-CN" altLang="en-US" dirty="0"/>
              <a:t>的比值</a:t>
            </a:r>
            <a:r>
              <a:rPr lang="en-US" altLang="zh-CN" dirty="0"/>
              <a:t> 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点击，高亮显示，并可过滤其他图表中的内容；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597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04" y="1025236"/>
            <a:ext cx="7560000" cy="50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518128"/>
            <a:ext cx="2121219" cy="461665"/>
          </a:xfrm>
          <a:prstGeom prst="wedgeRectCallout">
            <a:avLst>
              <a:gd name="adj1" fmla="val 85242"/>
              <a:gd name="adj2" fmla="val 14200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门店切片，对本页面生效；可多选；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2472685"/>
            <a:ext cx="2121219" cy="461665"/>
          </a:xfrm>
          <a:prstGeom prst="wedgeRectCallout">
            <a:avLst>
              <a:gd name="adj1" fmla="val 118442"/>
              <a:gd name="adj2" fmla="val 39489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日期切片，对本页面生效；只能单选；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037719" y="625351"/>
            <a:ext cx="7048264" cy="1200329"/>
          </a:xfrm>
          <a:prstGeom prst="wedgeRectCallout">
            <a:avLst>
              <a:gd name="adj1" fmla="val -41325"/>
              <a:gd name="adj2" fmla="val 91784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蜂巢图：显示</a:t>
            </a:r>
            <a:r>
              <a:rPr lang="en-US" altLang="zh-CN" dirty="0"/>
              <a:t>BA</a:t>
            </a:r>
            <a:r>
              <a:rPr lang="zh-CN" altLang="en-US" dirty="0"/>
              <a:t>的综合指标，以及相似业绩的</a:t>
            </a:r>
            <a:r>
              <a:rPr lang="en-US" altLang="zh-CN" dirty="0"/>
              <a:t>BA</a:t>
            </a:r>
            <a:r>
              <a:rPr lang="zh-CN" altLang="en-US" dirty="0"/>
              <a:t>群平均的完成率；</a:t>
            </a:r>
            <a:endParaRPr lang="en-US" altLang="zh-CN" dirty="0"/>
          </a:p>
          <a:p>
            <a:r>
              <a:rPr lang="zh-CN" altLang="en-US" dirty="0"/>
              <a:t>每一个黑点是一个</a:t>
            </a:r>
            <a:r>
              <a:rPr lang="en-US" altLang="zh-CN" dirty="0"/>
              <a:t>BA</a:t>
            </a:r>
            <a:r>
              <a:rPr lang="zh-CN" altLang="en-US" dirty="0"/>
              <a:t>；横坐标是累计销量，纵坐标是累计成长；</a:t>
            </a:r>
            <a:endParaRPr lang="en-US" altLang="zh-CN" dirty="0"/>
          </a:p>
          <a:p>
            <a:r>
              <a:rPr lang="zh-CN" altLang="en-US" dirty="0"/>
              <a:t>蜂巢的半径可以手工指定，默认为</a:t>
            </a:r>
            <a:r>
              <a:rPr lang="en-US" altLang="zh-CN" dirty="0"/>
              <a:t>20</a:t>
            </a:r>
            <a:r>
              <a:rPr lang="zh-CN" altLang="en-US" dirty="0"/>
              <a:t>。根据指定的半径，均匀的铺设蜂巢，半径值越大，蜂巢数量越少，半径值越小，蜂巢数量越多；并以颜色的饱和度体现每个蜂巢内所有</a:t>
            </a:r>
            <a:r>
              <a:rPr lang="en-US" altLang="zh-CN" dirty="0"/>
              <a:t>BA</a:t>
            </a:r>
            <a:r>
              <a:rPr lang="zh-CN" altLang="en-US" dirty="0"/>
              <a:t>完成率的平均值。</a:t>
            </a:r>
            <a:endParaRPr lang="en-US" altLang="zh-CN" dirty="0"/>
          </a:p>
          <a:p>
            <a:r>
              <a:rPr lang="zh-CN" altLang="en-US" dirty="0"/>
              <a:t>该图表的旨在将销售团队按业绩区段分群，并以群体的视角考察完成率情况。</a:t>
            </a:r>
            <a:endParaRPr lang="en-US" altLang="zh-CN" dirty="0"/>
          </a:p>
          <a:p>
            <a:r>
              <a:rPr lang="zh-CN" altLang="en-US" dirty="0"/>
              <a:t>点击蜂巢，高亮显示，并可筛选其他图表中的内容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9530206" y="2123793"/>
            <a:ext cx="2555777" cy="646331"/>
          </a:xfrm>
          <a:prstGeom prst="wedgeRectCallout">
            <a:avLst>
              <a:gd name="adj1" fmla="val -64551"/>
              <a:gd name="adj2" fmla="val 112580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雷达图：显示</a:t>
            </a:r>
            <a:r>
              <a:rPr lang="en-US" altLang="zh-CN" dirty="0"/>
              <a:t>BA</a:t>
            </a:r>
            <a:r>
              <a:rPr lang="zh-CN" altLang="en-US" dirty="0"/>
              <a:t>的完成率</a:t>
            </a:r>
            <a:endParaRPr lang="en-US" altLang="zh-CN" dirty="0"/>
          </a:p>
          <a:p>
            <a:r>
              <a:rPr lang="zh-CN" altLang="en-US" dirty="0"/>
              <a:t>点击图，高亮显示，并可筛选其他图表中的内容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2167204" y="6143935"/>
            <a:ext cx="3938261" cy="646331"/>
          </a:xfrm>
          <a:prstGeom prst="wedgeRectCallout">
            <a:avLst>
              <a:gd name="adj1" fmla="val -6551"/>
              <a:gd name="adj2" fmla="val -22778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柱状图代表累计销量，折线图代表累计成长</a:t>
            </a:r>
            <a:endParaRPr lang="en-US" altLang="zh-CN" dirty="0"/>
          </a:p>
          <a:p>
            <a:r>
              <a:rPr lang="zh-CN" altLang="en-US" dirty="0"/>
              <a:t>点击柱或折线，高亮显示，并可筛选其他图表中的内容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9530205" y="4735418"/>
            <a:ext cx="2555777" cy="646331"/>
          </a:xfrm>
          <a:prstGeom prst="wedgeRectCallout">
            <a:avLst>
              <a:gd name="adj1" fmla="val -113251"/>
              <a:gd name="adj2" fmla="val 44918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BA</a:t>
            </a:r>
            <a:r>
              <a:rPr lang="zh-CN" altLang="en-US" dirty="0"/>
              <a:t>业绩数字列表</a:t>
            </a:r>
            <a:endParaRPr lang="en-US" altLang="zh-CN" dirty="0"/>
          </a:p>
          <a:p>
            <a:r>
              <a:rPr lang="zh-CN" altLang="en-US" dirty="0"/>
              <a:t>通过颜色过渡和高亮，对部分指标进行排名凸显和预警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28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249EEB0A512899478728A95AD4978C54" ma:contentTypeVersion="5" ma:contentTypeDescription="新建文档。" ma:contentTypeScope="" ma:versionID="a2d9290f9fd794ff4baad13efe02206e">
  <xsd:schema xmlns:xsd="http://www.w3.org/2001/XMLSchema" xmlns:xs="http://www.w3.org/2001/XMLSchema" xmlns:p="http://schemas.microsoft.com/office/2006/metadata/properties" xmlns:ns2="5bdfaf9c-6e49-4b91-8050-e64bf39b3efb" targetNamespace="http://schemas.microsoft.com/office/2006/metadata/properties" ma:root="true" ma:fieldsID="f175921b49dc7e4a01fb4221a92c8081" ns2:_="">
    <xsd:import namespace="5bdfaf9c-6e49-4b91-8050-e64bf39b3e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dfaf9c-6e49-4b91-8050-e64bf39b3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6F9556-CD29-4A11-A2DA-9B455AE3BC04}"/>
</file>

<file path=customXml/itemProps2.xml><?xml version="1.0" encoding="utf-8"?>
<ds:datastoreItem xmlns:ds="http://schemas.openxmlformats.org/officeDocument/2006/customXml" ds:itemID="{E0CBDA33-F652-4946-B38C-8566B0F10616}"/>
</file>

<file path=customXml/itemProps3.xml><?xml version="1.0" encoding="utf-8"?>
<ds:datastoreItem xmlns:ds="http://schemas.openxmlformats.org/officeDocument/2006/customXml" ds:itemID="{AC0AA20F-F925-4394-94CD-0D270CD11D90}"/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1642</Words>
  <Application>Microsoft Office PowerPoint</Application>
  <PresentationFormat>宽屏</PresentationFormat>
  <Paragraphs>129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POC演示说明</vt:lpstr>
      <vt:lpstr>大纲</vt:lpstr>
      <vt:lpstr>Power BI - 报表内容释义</vt:lpstr>
      <vt:lpstr>门店销售总览</vt:lpstr>
      <vt:lpstr>产品综合分析</vt:lpstr>
      <vt:lpstr>网上交易购物篮分析-SubCategory</vt:lpstr>
      <vt:lpstr>网上交易购物篮分析-SKU</vt:lpstr>
      <vt:lpstr>门店达成率&amp;产品分析</vt:lpstr>
      <vt:lpstr>门店BA分析</vt:lpstr>
      <vt:lpstr>门店订单分析</vt:lpstr>
      <vt:lpstr>门店客服分析</vt:lpstr>
      <vt:lpstr>Power BI – Dashboard布局效果</vt:lpstr>
      <vt:lpstr>Web – Dashboard布局</vt:lpstr>
      <vt:lpstr>电话 – Dashboard布局</vt:lpstr>
      <vt:lpstr>相关数据结构（略）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POC演示说明</dc:title>
  <dc:creator>Eva Zhao</dc:creator>
  <cp:lastModifiedBy>Eva Zhao</cp:lastModifiedBy>
  <cp:revision>23</cp:revision>
  <dcterms:created xsi:type="dcterms:W3CDTF">2017-01-13T03:15:42Z</dcterms:created>
  <dcterms:modified xsi:type="dcterms:W3CDTF">2017-01-13T05:19:20Z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0x010100249EEB0A512899478728A95AD4978C54</vt:lpwstr>
  </property>
</Properties>
</file>